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2" r:id="rId5"/>
    <p:sldId id="275" r:id="rId6"/>
    <p:sldId id="276" r:id="rId7"/>
    <p:sldId id="277" r:id="rId8"/>
    <p:sldId id="297" r:id="rId9"/>
    <p:sldId id="298" r:id="rId10"/>
    <p:sldId id="278" r:id="rId11"/>
    <p:sldId id="299" r:id="rId12"/>
    <p:sldId id="300" r:id="rId13"/>
    <p:sldId id="302" r:id="rId14"/>
    <p:sldId id="303" r:id="rId15"/>
    <p:sldId id="305" r:id="rId16"/>
    <p:sldId id="311" r:id="rId17"/>
    <p:sldId id="307" r:id="rId18"/>
    <p:sldId id="308" r:id="rId19"/>
    <p:sldId id="309" r:id="rId20"/>
    <p:sldId id="310" r:id="rId21"/>
    <p:sldId id="312" r:id="rId22"/>
    <p:sldId id="28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3818" autoAdjust="0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CD954-206A-06C9-8EB1-5A027E9E9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83AFB1-5570-D08B-AA3A-65B108216E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F7247-590A-4D1E-F74A-1D0278183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F7CB-106A-BDB6-DF88-92E68C2FB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54608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AD6D0-76D6-1A7C-5300-742E549B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1A199-DA49-F1A1-367A-34BE13917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84CC2-A4F5-B83F-D328-C74E02AD5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E0765-089B-BEA9-FDC3-B2062D8C9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7813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839B9-6ADD-3707-E39C-700F7356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FB935-10A6-A698-CE4E-6F7B3490A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EE96F4-AAAB-6A47-1322-BEA8C0252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5C199-D628-E654-F782-36F50B91A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6671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Data Collection-</a:t>
            </a:r>
          </a:p>
          <a:p>
            <a:r>
              <a:rPr lang="en-IN" dirty="0"/>
              <a:t>Data Exploration-</a:t>
            </a:r>
          </a:p>
          <a:p>
            <a:r>
              <a:rPr lang="en-IN" dirty="0"/>
              <a:t>Data Cleaning-</a:t>
            </a:r>
          </a:p>
          <a:p>
            <a:r>
              <a:rPr lang="en-IN" dirty="0"/>
              <a:t>Data Visualization</a:t>
            </a:r>
          </a:p>
          <a:p>
            <a:r>
              <a:rPr lang="en-IN" dirty="0"/>
              <a:t>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EDBB3-C345-4EAB-AB5D-9FB3AF589C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30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7E298-54A3-ACC3-A222-A58DC8A74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AC09E-997B-73B8-1EEA-91C02054E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FEBF6-A2B1-63F9-1772-8AD0FB83F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0BBD5-4315-D623-D088-DE3889EF3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12949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17231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2A7AA-BB05-9363-71B0-70C5298B4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0A165D-74A2-FE38-BAF3-945902333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6D523-D552-A9E4-9F32-060494FB3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9BC6A-D789-87A4-F2B4-1DF49F7DF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1809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4403-CF36-2353-6253-0FABB9137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712A7-7DFF-BF5A-F349-6F92654DA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6B5EC-D1DB-6EC5-27F0-C074B9CA7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1667C-851C-7C51-F74C-78E1A1AF5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1925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5" y="1986928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7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50" b="0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8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6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  <p15:guide id="2" orient="horz" pos="5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8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8" y="2073442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80" y="2064522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2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1" y="441656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5" y="441656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9" y="441656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3" y="441656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4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7" y="441656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3" y="2073441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7" y="2073441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1" y="2073441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5" y="2073441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41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5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25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7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25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5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25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5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25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5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25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5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35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5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35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5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35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5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35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5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35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9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5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8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9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30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80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9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3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8" y="3865005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8" y="4447081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05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3" y="2355645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3" y="2937721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05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1" y="446908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1" y="505115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05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2" y="446908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2" y="505115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05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9" y="2355645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9" y="2937721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05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5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2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2" y="491102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6" y="4057906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1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6" y="4246518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1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80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8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8" y="4246518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4" y="5253272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10" y="1025238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10" y="2984687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8" y="4597475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6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5"/>
            <a:ext cx="668815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6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9" cy="565882"/>
          </a:xfrm>
        </p:spPr>
        <p:txBody>
          <a:bodyPr lIns="0" r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latin typeface="Abadi" panose="020B0604020104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6" y="3105650"/>
            <a:ext cx="536271" cy="565882"/>
          </a:xfrm>
        </p:spPr>
        <p:txBody>
          <a:bodyPr lIns="0" r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latin typeface="Abadi" panose="020B0604020104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70" y="4716041"/>
            <a:ext cx="536271" cy="565882"/>
          </a:xfrm>
        </p:spPr>
        <p:txBody>
          <a:bodyPr lIns="0" rIns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">
                <a:latin typeface="Abadi" panose="020B0604020104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8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3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25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2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90"/>
            <a:ext cx="9823999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3" y="12437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8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20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2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3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4" y="5952138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7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5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3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4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2" y="5962239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1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1" y="3093992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0">
                <a:solidFill>
                  <a:schemeClr val="bg1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40"/>
            <a:ext cx="5055699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9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4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6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2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7" y="2310317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7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5" y="231031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3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1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35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50" y="2844725"/>
            <a:ext cx="1914695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35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35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5" y="4631272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35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7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1" y="505840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8" y="2436654"/>
            <a:ext cx="698023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1" y="4114796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61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6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 userDrawn="1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3" y="2096894"/>
            <a:ext cx="5117163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5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25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1" y="2016581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2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350" b="1" cap="all" baseline="0">
                <a:solidFill>
                  <a:schemeClr val="tx2"/>
                </a:solidFill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3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30" y="1622512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10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10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9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3" y="5146148"/>
            <a:ext cx="1667227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2"/>
            <a:ext cx="748555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8" y="1856195"/>
            <a:ext cx="4518123" cy="1688906"/>
          </a:xfrm>
        </p:spPr>
        <p:txBody>
          <a:bodyPr anchor="b">
            <a:noAutofit/>
          </a:bodyPr>
          <a:lstStyle>
            <a:lvl1pPr>
              <a:defRPr sz="2025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25" b="0">
                <a:solidFill>
                  <a:schemeClr val="accent2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60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30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3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6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9" y="2560355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5" y="4764291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2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2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2" y="4045834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1" y="4576725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5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1" y="4764291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2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2" y="4045834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1" y="4576725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0">
                <a:solidFill>
                  <a:schemeClr val="bg1"/>
                </a:solidFill>
                <a:latin typeface="+mn-lt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6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09" y="522517"/>
            <a:ext cx="2289843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3"/>
            <a:ext cx="2289843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05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90" y="64266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3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1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3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1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9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1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9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9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9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1" y="5369451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6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4" y="5369451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35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6"/>
            <a:ext cx="2098039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05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750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2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AtliQ</a:t>
            </a:r>
            <a:r>
              <a:rPr lang="en-US" altLang="zh-CN" dirty="0"/>
              <a:t> Mart Promotion Analysis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67191" y="4234291"/>
            <a:ext cx="1407705" cy="570216"/>
          </a:xfrm>
        </p:spPr>
        <p:txBody>
          <a:bodyPr/>
          <a:lstStyle/>
          <a:p>
            <a:r>
              <a:rPr lang="en-US" dirty="0"/>
              <a:t>Prepared by:</a:t>
            </a:r>
          </a:p>
          <a:p>
            <a:r>
              <a:rPr lang="en-US" dirty="0"/>
              <a:t>Mitika Mahajan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580919" y="1473627"/>
            <a:ext cx="3304127" cy="3799760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37238" y="3845592"/>
            <a:ext cx="1177963" cy="1347615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47266" y="1655599"/>
            <a:ext cx="1177963" cy="1347615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EF0D2-058B-CA10-96F3-562F848AF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847D019-F8A7-11EA-D654-3A2B74BB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ISU% for each category for Diwali Campaign</a:t>
            </a:r>
          </a:p>
        </p:txBody>
      </p:sp>
      <p:sp>
        <p:nvSpPr>
          <p:cNvPr id="15" name="Chart Placeholder 14">
            <a:extLst>
              <a:ext uri="{FF2B5EF4-FFF2-40B4-BE49-F238E27FC236}">
                <a16:creationId xmlns:a16="http://schemas.microsoft.com/office/drawing/2014/main" id="{94B245BB-3A03-2B50-4EAF-2E58401CF0A6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3FBAA72-6ED7-7B39-12DD-F6D545F1884E}"/>
              </a:ext>
            </a:extLst>
          </p:cNvPr>
          <p:cNvSpPr txBox="1">
            <a:spLocks/>
          </p:cNvSpPr>
          <p:nvPr/>
        </p:nvSpPr>
        <p:spPr>
          <a:xfrm>
            <a:off x="9919627" y="5518999"/>
            <a:ext cx="343944" cy="273844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47FEACEE-25B4-4A2D-B147-27296E36371D}" type="slidenum">
              <a:rPr lang="en-US" altLang="zh-CN" sz="900">
                <a:solidFill>
                  <a:schemeClr val="bg1"/>
                </a:solidFill>
              </a:rPr>
              <a:pPr defTabSz="685800">
                <a:defRPr/>
              </a:pPr>
              <a:t>10</a:t>
            </a:fld>
            <a:endParaRPr lang="en-US" altLang="zh-CN" sz="9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97964-42F8-DB62-1485-31529F2A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645432"/>
            <a:ext cx="4852272" cy="134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07CCB-DA77-D452-B4B3-423003EFA35C}"/>
              </a:ext>
            </a:extLst>
          </p:cNvPr>
          <p:cNvSpPr txBox="1"/>
          <p:nvPr/>
        </p:nvSpPr>
        <p:spPr>
          <a:xfrm>
            <a:off x="3811447" y="3297011"/>
            <a:ext cx="457489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3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5B0DA5-3BDE-6896-1534-06D908FA4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8" y="3228407"/>
            <a:ext cx="10500509" cy="22760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BB2AF2-1ECE-3075-536D-59A06446A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932" y="1645432"/>
            <a:ext cx="4414639" cy="13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5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6A756-76A3-C364-C80F-A0D326206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1F14028-C969-1C0E-3374-26D1F72C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Top 5 products by IR%</a:t>
            </a:r>
          </a:p>
        </p:txBody>
      </p:sp>
      <p:sp>
        <p:nvSpPr>
          <p:cNvPr id="15" name="Chart Placeholder 14">
            <a:extLst>
              <a:ext uri="{FF2B5EF4-FFF2-40B4-BE49-F238E27FC236}">
                <a16:creationId xmlns:a16="http://schemas.microsoft.com/office/drawing/2014/main" id="{0C616704-DDE2-86FA-914D-AC92F5E8EE5E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DB31AFF9-2513-DFF7-1A6E-712947581215}"/>
              </a:ext>
            </a:extLst>
          </p:cNvPr>
          <p:cNvSpPr txBox="1">
            <a:spLocks/>
          </p:cNvSpPr>
          <p:nvPr/>
        </p:nvSpPr>
        <p:spPr>
          <a:xfrm>
            <a:off x="9919627" y="5518999"/>
            <a:ext cx="343944" cy="273844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47FEACEE-25B4-4A2D-B147-27296E36371D}" type="slidenum">
              <a:rPr lang="en-US" altLang="zh-CN" sz="900">
                <a:solidFill>
                  <a:schemeClr val="bg1"/>
                </a:solidFill>
              </a:rPr>
              <a:pPr defTabSz="685800">
                <a:defRPr/>
              </a:pPr>
              <a:t>11</a:t>
            </a:fld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887F3-7250-D29E-2789-0C6744E5FE01}"/>
              </a:ext>
            </a:extLst>
          </p:cNvPr>
          <p:cNvSpPr txBox="1"/>
          <p:nvPr/>
        </p:nvSpPr>
        <p:spPr>
          <a:xfrm>
            <a:off x="3811447" y="3297011"/>
            <a:ext cx="457489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3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5BAA8-92B0-CCE0-C782-7414D0BC6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" t="1749" r="9" b="-1749"/>
          <a:stretch/>
        </p:blipFill>
        <p:spPr>
          <a:xfrm>
            <a:off x="587829" y="1643734"/>
            <a:ext cx="4632353" cy="1213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AB33A-A3A7-E971-F735-584EF8370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3003639"/>
            <a:ext cx="6565325" cy="2781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6B52BF-E3B2-270C-A77C-2F5BF3DFF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769" y="1655234"/>
            <a:ext cx="4287858" cy="17737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C1AC2E-4307-BED8-AD69-B2F6C605F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97" t="1749" r="9" b="-1749"/>
          <a:stretch/>
        </p:blipFill>
        <p:spPr>
          <a:xfrm>
            <a:off x="5220182" y="1643734"/>
            <a:ext cx="1932972" cy="121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90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77BEB-C206-61B5-D1AD-6192A2B66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EE20C99-AF29-CF29-175B-B9AAA66D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B6C6121-5A46-97B3-05BA-ECF92B5C6D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40953" y="2845181"/>
            <a:ext cx="1527176" cy="1118655"/>
          </a:xfrm>
        </p:spPr>
        <p:txBody>
          <a:bodyPr anchor="t"/>
          <a:lstStyle/>
          <a:p>
            <a:r>
              <a:rPr lang="en-US" dirty="0"/>
              <a:t>Insights from Data Visualization 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5D2FC791-452A-B957-40BF-B0DE4488436D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10111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AB65-C959-35F1-1A31-CD15D366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3570BDA-D432-DA4D-417D-217A4C1BD248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A689E-AFD6-2E3B-4B37-3433E2951BF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BF16A-F1DD-8A6F-2203-9015D95C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1516284"/>
            <a:ext cx="11016342" cy="51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57D3-04C2-1616-3386-C74C0E87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Store Performance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DF1A6E1-C3FB-CA6E-E6B1-D25E08249B6A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1768C-C441-B724-4A78-D95C6A8562A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6E695-23A9-45A2-0525-EC9A2204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1539433"/>
            <a:ext cx="11016342" cy="52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0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3B42-E02F-B938-C624-71C3EDF5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Promotion performance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E4F346B-C77D-0AC2-53B5-157815E92DA6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C3318-C327-5CA4-2473-5112949C9D3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342A0-F016-7627-6CC9-EE361359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8" y="1539433"/>
            <a:ext cx="11119539" cy="52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9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5A5B-A821-AA55-B9F1-124E6B82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Product performance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631F7172-E779-1C3D-6527-FB8FA9BEA544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145F6-6320-0B7B-DD82-E85596E9FEE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951E5-8857-0031-89A9-C65F1FA6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1469985"/>
            <a:ext cx="10889796" cy="511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50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018AD-B529-B60C-7D94-585AD28150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5438" y="2557516"/>
            <a:ext cx="1865376" cy="3360683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dirty="0"/>
              <a:t>BOGOF is the star promotion type with a balance between ISU and IR, while all discount promotions failed to achieve even above average ISU or IR.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dirty="0"/>
              <a:t>500 cashback promotion has driven the 59% of total IR.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dirty="0"/>
              <a:t>During Diwali, Cashback promotion performed well, while during Sankranti BOGOF performed well.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CCC41A-1AC1-FE45-89D8-9329B8B44F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15438" y="1688047"/>
            <a:ext cx="1865376" cy="746370"/>
          </a:xfrm>
        </p:spPr>
        <p:txBody>
          <a:bodyPr/>
          <a:lstStyle/>
          <a:p>
            <a:r>
              <a:rPr lang="en-IN" dirty="0"/>
              <a:t>Promotion Success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191A4F-1BAB-CACB-7724-D22360B6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Discussion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11BA178-0E36-2BA5-3AB9-32F201517423}"/>
              </a:ext>
            </a:extLst>
          </p:cNvPr>
          <p:cNvSpPr txBox="1">
            <a:spLocks/>
          </p:cNvSpPr>
          <p:nvPr/>
        </p:nvSpPr>
        <p:spPr>
          <a:xfrm>
            <a:off x="990600" y="2559934"/>
            <a:ext cx="1865376" cy="335826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219456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7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675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dirty="0"/>
              <a:t>Diwali revenue was 38% more than that of Sankranti revenue after promotion.</a:t>
            </a:r>
          </a:p>
          <a:p>
            <a:pPr algn="l"/>
            <a:endParaRPr lang="en-I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dirty="0"/>
              <a:t>During Sankranti campaign, the selling of units was increased by 334.1K, but it increased the revenue by only 66.0M. This shows that during Sankranti people bought a few high-Valued products.</a:t>
            </a:r>
          </a:p>
          <a:p>
            <a:endParaRPr lang="en-IN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8B989E4-BCDE-D475-1C6E-FC218529DE51}"/>
              </a:ext>
            </a:extLst>
          </p:cNvPr>
          <p:cNvSpPr txBox="1">
            <a:spLocks/>
          </p:cNvSpPr>
          <p:nvPr/>
        </p:nvSpPr>
        <p:spPr>
          <a:xfrm>
            <a:off x="990600" y="1736132"/>
            <a:ext cx="1865376" cy="74637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Tx/>
              <a:buNone/>
              <a:defRPr sz="135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Campaign Success</a:t>
            </a:r>
            <a:endParaRPr lang="en-IN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1108703-FBB0-D91A-E33B-8EC4EC618DA6}"/>
              </a:ext>
            </a:extLst>
          </p:cNvPr>
          <p:cNvSpPr txBox="1">
            <a:spLocks/>
          </p:cNvSpPr>
          <p:nvPr/>
        </p:nvSpPr>
        <p:spPr>
          <a:xfrm>
            <a:off x="3694853" y="2559933"/>
            <a:ext cx="1865376" cy="335826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219456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7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675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dirty="0"/>
              <a:t>Bangaluru has contributed 24.7% of total incremental revenue, while Chennai has earned maximum average IR per store.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dirty="0"/>
              <a:t>For expansion purpose, the company should focus on Chennai, Mysuru, and Madurai.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dirty="0"/>
              <a:t>Trivandrum and Mangalore stores need to be focused more to generate revenue.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F4ECE8C-7C33-AC9E-F2E0-F51035B3A04A}"/>
              </a:ext>
            </a:extLst>
          </p:cNvPr>
          <p:cNvSpPr txBox="1">
            <a:spLocks/>
          </p:cNvSpPr>
          <p:nvPr/>
        </p:nvSpPr>
        <p:spPr>
          <a:xfrm>
            <a:off x="3694853" y="1736132"/>
            <a:ext cx="1865376" cy="74637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Tx/>
              <a:buNone/>
              <a:defRPr sz="135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Store Performance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6B67EDE-A48D-5CA8-1A8B-DA0BEF552124}"/>
              </a:ext>
            </a:extLst>
          </p:cNvPr>
          <p:cNvSpPr txBox="1">
            <a:spLocks/>
          </p:cNvSpPr>
          <p:nvPr/>
        </p:nvSpPr>
        <p:spPr>
          <a:xfrm>
            <a:off x="9336024" y="2575034"/>
            <a:ext cx="1865376" cy="336068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219456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7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675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dirty="0"/>
              <a:t>No product category has achieved above average IR and ISU, though combo 1 has achieved the above average IR.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dirty="0"/>
              <a:t>58.8% of total IR for all categories is driven by combo 1 product category.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dirty="0"/>
              <a:t>Personal care product category has earned 34% less during promotions, while home appliance category’s revenue is increased by 265%.</a:t>
            </a:r>
          </a:p>
          <a:p>
            <a:endParaRPr lang="en-IN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C3245C-177E-D6C6-9F3B-F7D7C64C8361}"/>
              </a:ext>
            </a:extLst>
          </p:cNvPr>
          <p:cNvSpPr txBox="1">
            <a:spLocks/>
          </p:cNvSpPr>
          <p:nvPr/>
        </p:nvSpPr>
        <p:spPr>
          <a:xfrm>
            <a:off x="9336024" y="1690690"/>
            <a:ext cx="1865376" cy="74637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Tx/>
              <a:buNone/>
              <a:defRPr sz="135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Product Analysis</a:t>
            </a:r>
          </a:p>
        </p:txBody>
      </p:sp>
    </p:spTree>
    <p:extLst>
      <p:ext uri="{BB962C8B-B14F-4D97-AF65-F5344CB8AC3E}">
        <p14:creationId xmlns:p14="http://schemas.microsoft.com/office/powerpoint/2010/main" val="3735761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33CDFD-E6A5-6E76-C38F-2653EF4AD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dirty="0"/>
              <a:t>Expansion and Corrections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96E1D41-A13D-93AA-D0EB-2B9ACDDF6C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8" y="1469069"/>
            <a:ext cx="5162709" cy="951402"/>
          </a:xfrm>
        </p:spPr>
        <p:txBody>
          <a:bodyPr/>
          <a:lstStyle/>
          <a:p>
            <a:r>
              <a:rPr lang="en-IN" dirty="0"/>
              <a:t>Chennai, Mysuru, and Madurai are the cities with high potential for expansion. Expansions should be planned in these cities respectively.</a:t>
            </a:r>
          </a:p>
          <a:p>
            <a:r>
              <a:rPr lang="en-IN" dirty="0"/>
              <a:t>Trivandrum, Vijayawada, and Mangalore need to be focused to identify the root cause for poor performance in terms of average store revenue.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A197A1-2707-DCA6-41BD-B6D6B89110D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8" y="3105650"/>
            <a:ext cx="5162709" cy="420683"/>
          </a:xfrm>
        </p:spPr>
        <p:txBody>
          <a:bodyPr/>
          <a:lstStyle/>
          <a:p>
            <a:r>
              <a:rPr lang="en-IN" dirty="0"/>
              <a:t>Promotion type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19528E-F129-55D8-3187-EF58B2C716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IN" dirty="0"/>
              <a:t>Product types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6C16387-6AF6-9CDD-37E9-33BC94B5A6E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419687"/>
            <a:ext cx="5162709" cy="739938"/>
          </a:xfrm>
        </p:spPr>
        <p:txBody>
          <a:bodyPr/>
          <a:lstStyle/>
          <a:p>
            <a:r>
              <a:rPr lang="en-IN" dirty="0"/>
              <a:t>Customers prefer to buy product combos opposed to individual products. Hence, the company should focus on combos to increase the revenue.</a:t>
            </a:r>
          </a:p>
          <a:p>
            <a:r>
              <a:rPr lang="en-IN" dirty="0"/>
              <a:t>Discounts are not preferred offers for the customers.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0EBF66-6E09-7DFC-E3B6-22B6F286F8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IN" dirty="0"/>
              <a:t>Personal care products should be promoted using different promotion strategies like cashback or BOGOF. </a:t>
            </a:r>
          </a:p>
          <a:p>
            <a:r>
              <a:rPr lang="en-IN" dirty="0"/>
              <a:t>Home care and personal care products should be bundled to improve the IR and ISU. 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44D8E96-2951-1213-02A3-58778245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6" y="707105"/>
            <a:ext cx="3994173" cy="646566"/>
          </a:xfrm>
        </p:spPr>
        <p:txBody>
          <a:bodyPr/>
          <a:lstStyle/>
          <a:p>
            <a:r>
              <a:rPr lang="en-IN" dirty="0"/>
              <a:t>Recommendations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F9095FA-AB59-6E74-765B-F8F7AAA658F2}"/>
              </a:ext>
            </a:extLst>
          </p:cNvPr>
          <p:cNvSpPr/>
          <p:nvPr/>
        </p:nvSpPr>
        <p:spPr>
          <a:xfrm>
            <a:off x="4781379" y="1188825"/>
            <a:ext cx="436669" cy="400833"/>
          </a:xfrm>
          <a:custGeom>
            <a:avLst/>
            <a:gdLst>
              <a:gd name="connsiteX0" fmla="*/ 135722 w 436669"/>
              <a:gd name="connsiteY0" fmla="*/ 135576 h 400833"/>
              <a:gd name="connsiteX1" fmla="*/ 70811 w 436669"/>
              <a:gd name="connsiteY1" fmla="*/ 135576 h 400833"/>
              <a:gd name="connsiteX2" fmla="*/ 70811 w 436669"/>
              <a:gd name="connsiteY2" fmla="*/ 94314 h 400833"/>
              <a:gd name="connsiteX3" fmla="*/ 135722 w 436669"/>
              <a:gd name="connsiteY3" fmla="*/ 94314 h 400833"/>
              <a:gd name="connsiteX4" fmla="*/ 135722 w 436669"/>
              <a:gd name="connsiteY4" fmla="*/ 135576 h 400833"/>
              <a:gd name="connsiteX5" fmla="*/ 224236 w 436669"/>
              <a:gd name="connsiteY5" fmla="*/ 94314 h 400833"/>
              <a:gd name="connsiteX6" fmla="*/ 224236 w 436669"/>
              <a:gd name="connsiteY6" fmla="*/ 135576 h 400833"/>
              <a:gd name="connsiteX7" fmla="*/ 159325 w 436669"/>
              <a:gd name="connsiteY7" fmla="*/ 135576 h 400833"/>
              <a:gd name="connsiteX8" fmla="*/ 159325 w 436669"/>
              <a:gd name="connsiteY8" fmla="*/ 94314 h 400833"/>
              <a:gd name="connsiteX9" fmla="*/ 224236 w 436669"/>
              <a:gd name="connsiteY9" fmla="*/ 94314 h 400833"/>
              <a:gd name="connsiteX10" fmla="*/ 312750 w 436669"/>
              <a:gd name="connsiteY10" fmla="*/ 94314 h 400833"/>
              <a:gd name="connsiteX11" fmla="*/ 312750 w 436669"/>
              <a:gd name="connsiteY11" fmla="*/ 135576 h 400833"/>
              <a:gd name="connsiteX12" fmla="*/ 247839 w 436669"/>
              <a:gd name="connsiteY12" fmla="*/ 135576 h 400833"/>
              <a:gd name="connsiteX13" fmla="*/ 247839 w 436669"/>
              <a:gd name="connsiteY13" fmla="*/ 94314 h 400833"/>
              <a:gd name="connsiteX14" fmla="*/ 312750 w 436669"/>
              <a:gd name="connsiteY14" fmla="*/ 94314 h 400833"/>
              <a:gd name="connsiteX15" fmla="*/ 401264 w 436669"/>
              <a:gd name="connsiteY15" fmla="*/ 94314 h 400833"/>
              <a:gd name="connsiteX16" fmla="*/ 401264 w 436669"/>
              <a:gd name="connsiteY16" fmla="*/ 135576 h 400833"/>
              <a:gd name="connsiteX17" fmla="*/ 336353 w 436669"/>
              <a:gd name="connsiteY17" fmla="*/ 135576 h 400833"/>
              <a:gd name="connsiteX18" fmla="*/ 336353 w 436669"/>
              <a:gd name="connsiteY18" fmla="*/ 94314 h 400833"/>
              <a:gd name="connsiteX19" fmla="*/ 401264 w 436669"/>
              <a:gd name="connsiteY19" fmla="*/ 94314 h 400833"/>
              <a:gd name="connsiteX20" fmla="*/ 401264 w 436669"/>
              <a:gd name="connsiteY20" fmla="*/ 200417 h 400833"/>
              <a:gd name="connsiteX21" fmla="*/ 336353 w 436669"/>
              <a:gd name="connsiteY21" fmla="*/ 200417 h 400833"/>
              <a:gd name="connsiteX22" fmla="*/ 336353 w 436669"/>
              <a:gd name="connsiteY22" fmla="*/ 159154 h 400833"/>
              <a:gd name="connsiteX23" fmla="*/ 401264 w 436669"/>
              <a:gd name="connsiteY23" fmla="*/ 159154 h 400833"/>
              <a:gd name="connsiteX24" fmla="*/ 401264 w 436669"/>
              <a:gd name="connsiteY24" fmla="*/ 200417 h 400833"/>
              <a:gd name="connsiteX25" fmla="*/ 401264 w 436669"/>
              <a:gd name="connsiteY25" fmla="*/ 250521 h 400833"/>
              <a:gd name="connsiteX26" fmla="*/ 336353 w 436669"/>
              <a:gd name="connsiteY26" fmla="*/ 256415 h 400833"/>
              <a:gd name="connsiteX27" fmla="*/ 336353 w 436669"/>
              <a:gd name="connsiteY27" fmla="*/ 223995 h 400833"/>
              <a:gd name="connsiteX28" fmla="*/ 401264 w 436669"/>
              <a:gd name="connsiteY28" fmla="*/ 223995 h 400833"/>
              <a:gd name="connsiteX29" fmla="*/ 401264 w 436669"/>
              <a:gd name="connsiteY29" fmla="*/ 250521 h 400833"/>
              <a:gd name="connsiteX30" fmla="*/ 135722 w 436669"/>
              <a:gd name="connsiteY30" fmla="*/ 223995 h 400833"/>
              <a:gd name="connsiteX31" fmla="*/ 135722 w 436669"/>
              <a:gd name="connsiteY31" fmla="*/ 274099 h 400833"/>
              <a:gd name="connsiteX32" fmla="*/ 70811 w 436669"/>
              <a:gd name="connsiteY32" fmla="*/ 279994 h 400833"/>
              <a:gd name="connsiteX33" fmla="*/ 70811 w 436669"/>
              <a:gd name="connsiteY33" fmla="*/ 223995 h 400833"/>
              <a:gd name="connsiteX34" fmla="*/ 135722 w 436669"/>
              <a:gd name="connsiteY34" fmla="*/ 223995 h 400833"/>
              <a:gd name="connsiteX35" fmla="*/ 135722 w 436669"/>
              <a:gd name="connsiteY35" fmla="*/ 200417 h 400833"/>
              <a:gd name="connsiteX36" fmla="*/ 70811 w 436669"/>
              <a:gd name="connsiteY36" fmla="*/ 200417 h 400833"/>
              <a:gd name="connsiteX37" fmla="*/ 70811 w 436669"/>
              <a:gd name="connsiteY37" fmla="*/ 159154 h 400833"/>
              <a:gd name="connsiteX38" fmla="*/ 135722 w 436669"/>
              <a:gd name="connsiteY38" fmla="*/ 159154 h 400833"/>
              <a:gd name="connsiteX39" fmla="*/ 135722 w 436669"/>
              <a:gd name="connsiteY39" fmla="*/ 200417 h 400833"/>
              <a:gd name="connsiteX40" fmla="*/ 224236 w 436669"/>
              <a:gd name="connsiteY40" fmla="*/ 200417 h 400833"/>
              <a:gd name="connsiteX41" fmla="*/ 159325 w 436669"/>
              <a:gd name="connsiteY41" fmla="*/ 200417 h 400833"/>
              <a:gd name="connsiteX42" fmla="*/ 159325 w 436669"/>
              <a:gd name="connsiteY42" fmla="*/ 159154 h 400833"/>
              <a:gd name="connsiteX43" fmla="*/ 224236 w 436669"/>
              <a:gd name="connsiteY43" fmla="*/ 159154 h 400833"/>
              <a:gd name="connsiteX44" fmla="*/ 224236 w 436669"/>
              <a:gd name="connsiteY44" fmla="*/ 200417 h 400833"/>
              <a:gd name="connsiteX45" fmla="*/ 247839 w 436669"/>
              <a:gd name="connsiteY45" fmla="*/ 200417 h 400833"/>
              <a:gd name="connsiteX46" fmla="*/ 247839 w 436669"/>
              <a:gd name="connsiteY46" fmla="*/ 159154 h 400833"/>
              <a:gd name="connsiteX47" fmla="*/ 312750 w 436669"/>
              <a:gd name="connsiteY47" fmla="*/ 159154 h 400833"/>
              <a:gd name="connsiteX48" fmla="*/ 312750 w 436669"/>
              <a:gd name="connsiteY48" fmla="*/ 200417 h 400833"/>
              <a:gd name="connsiteX49" fmla="*/ 247839 w 436669"/>
              <a:gd name="connsiteY49" fmla="*/ 200417 h 400833"/>
              <a:gd name="connsiteX50" fmla="*/ 224236 w 436669"/>
              <a:gd name="connsiteY50" fmla="*/ 266436 h 400833"/>
              <a:gd name="connsiteX51" fmla="*/ 159325 w 436669"/>
              <a:gd name="connsiteY51" fmla="*/ 272331 h 400833"/>
              <a:gd name="connsiteX52" fmla="*/ 159325 w 436669"/>
              <a:gd name="connsiteY52" fmla="*/ 223995 h 400833"/>
              <a:gd name="connsiteX53" fmla="*/ 224236 w 436669"/>
              <a:gd name="connsiteY53" fmla="*/ 223995 h 400833"/>
              <a:gd name="connsiteX54" fmla="*/ 224236 w 436669"/>
              <a:gd name="connsiteY54" fmla="*/ 266436 h 400833"/>
              <a:gd name="connsiteX55" fmla="*/ 247839 w 436669"/>
              <a:gd name="connsiteY55" fmla="*/ 223995 h 400833"/>
              <a:gd name="connsiteX56" fmla="*/ 312750 w 436669"/>
              <a:gd name="connsiteY56" fmla="*/ 223995 h 400833"/>
              <a:gd name="connsiteX57" fmla="*/ 312750 w 436669"/>
              <a:gd name="connsiteY57" fmla="*/ 258184 h 400833"/>
              <a:gd name="connsiteX58" fmla="*/ 247839 w 436669"/>
              <a:gd name="connsiteY58" fmla="*/ 264078 h 400833"/>
              <a:gd name="connsiteX59" fmla="*/ 247839 w 436669"/>
              <a:gd name="connsiteY59" fmla="*/ 223995 h 400833"/>
              <a:gd name="connsiteX60" fmla="*/ 436669 w 436669"/>
              <a:gd name="connsiteY60" fmla="*/ 282941 h 400833"/>
              <a:gd name="connsiteX61" fmla="*/ 436669 w 436669"/>
              <a:gd name="connsiteY61" fmla="*/ 58946 h 400833"/>
              <a:gd name="connsiteX62" fmla="*/ 70811 w 436669"/>
              <a:gd name="connsiteY62" fmla="*/ 58946 h 400833"/>
              <a:gd name="connsiteX63" fmla="*/ 70811 w 436669"/>
              <a:gd name="connsiteY63" fmla="*/ 53051 h 400833"/>
              <a:gd name="connsiteX64" fmla="*/ 17703 w 436669"/>
              <a:gd name="connsiteY64" fmla="*/ 0 h 400833"/>
              <a:gd name="connsiteX65" fmla="*/ 0 w 436669"/>
              <a:gd name="connsiteY65" fmla="*/ 17684 h 400833"/>
              <a:gd name="connsiteX66" fmla="*/ 17703 w 436669"/>
              <a:gd name="connsiteY66" fmla="*/ 35368 h 400833"/>
              <a:gd name="connsiteX67" fmla="*/ 35406 w 436669"/>
              <a:gd name="connsiteY67" fmla="*/ 53051 h 400833"/>
              <a:gd name="connsiteX68" fmla="*/ 35406 w 436669"/>
              <a:gd name="connsiteY68" fmla="*/ 347782 h 400833"/>
              <a:gd name="connsiteX69" fmla="*/ 88514 w 436669"/>
              <a:gd name="connsiteY69" fmla="*/ 400833 h 400833"/>
              <a:gd name="connsiteX70" fmla="*/ 106217 w 436669"/>
              <a:gd name="connsiteY70" fmla="*/ 400833 h 400833"/>
              <a:gd name="connsiteX71" fmla="*/ 365858 w 436669"/>
              <a:gd name="connsiteY71" fmla="*/ 400833 h 400833"/>
              <a:gd name="connsiteX72" fmla="*/ 418967 w 436669"/>
              <a:gd name="connsiteY72" fmla="*/ 400833 h 400833"/>
              <a:gd name="connsiteX73" fmla="*/ 436669 w 436669"/>
              <a:gd name="connsiteY73" fmla="*/ 383149 h 400833"/>
              <a:gd name="connsiteX74" fmla="*/ 418967 w 436669"/>
              <a:gd name="connsiteY74" fmla="*/ 365465 h 400833"/>
              <a:gd name="connsiteX75" fmla="*/ 88514 w 436669"/>
              <a:gd name="connsiteY75" fmla="*/ 365465 h 400833"/>
              <a:gd name="connsiteX76" fmla="*/ 70811 w 436669"/>
              <a:gd name="connsiteY76" fmla="*/ 347782 h 400833"/>
              <a:gd name="connsiteX77" fmla="*/ 70811 w 436669"/>
              <a:gd name="connsiteY77" fmla="*/ 315361 h 400833"/>
              <a:gd name="connsiteX78" fmla="*/ 436669 w 436669"/>
              <a:gd name="connsiteY78" fmla="*/ 282941 h 40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36669" h="400833">
                <a:moveTo>
                  <a:pt x="135722" y="135576"/>
                </a:moveTo>
                <a:lnTo>
                  <a:pt x="70811" y="135576"/>
                </a:lnTo>
                <a:lnTo>
                  <a:pt x="70811" y="94314"/>
                </a:lnTo>
                <a:lnTo>
                  <a:pt x="135722" y="94314"/>
                </a:lnTo>
                <a:lnTo>
                  <a:pt x="135722" y="135576"/>
                </a:lnTo>
                <a:close/>
                <a:moveTo>
                  <a:pt x="224236" y="94314"/>
                </a:moveTo>
                <a:lnTo>
                  <a:pt x="224236" y="135576"/>
                </a:lnTo>
                <a:lnTo>
                  <a:pt x="159325" y="135576"/>
                </a:lnTo>
                <a:lnTo>
                  <a:pt x="159325" y="94314"/>
                </a:lnTo>
                <a:lnTo>
                  <a:pt x="224236" y="94314"/>
                </a:lnTo>
                <a:close/>
                <a:moveTo>
                  <a:pt x="312750" y="94314"/>
                </a:moveTo>
                <a:lnTo>
                  <a:pt x="312750" y="135576"/>
                </a:lnTo>
                <a:lnTo>
                  <a:pt x="247839" y="135576"/>
                </a:lnTo>
                <a:lnTo>
                  <a:pt x="247839" y="94314"/>
                </a:lnTo>
                <a:lnTo>
                  <a:pt x="312750" y="94314"/>
                </a:lnTo>
                <a:close/>
                <a:moveTo>
                  <a:pt x="401264" y="94314"/>
                </a:moveTo>
                <a:lnTo>
                  <a:pt x="401264" y="135576"/>
                </a:lnTo>
                <a:lnTo>
                  <a:pt x="336353" y="135576"/>
                </a:lnTo>
                <a:lnTo>
                  <a:pt x="336353" y="94314"/>
                </a:lnTo>
                <a:lnTo>
                  <a:pt x="401264" y="94314"/>
                </a:lnTo>
                <a:close/>
                <a:moveTo>
                  <a:pt x="401264" y="200417"/>
                </a:moveTo>
                <a:lnTo>
                  <a:pt x="336353" y="200417"/>
                </a:lnTo>
                <a:lnTo>
                  <a:pt x="336353" y="159154"/>
                </a:lnTo>
                <a:lnTo>
                  <a:pt x="401264" y="159154"/>
                </a:lnTo>
                <a:lnTo>
                  <a:pt x="401264" y="200417"/>
                </a:lnTo>
                <a:close/>
                <a:moveTo>
                  <a:pt x="401264" y="250521"/>
                </a:moveTo>
                <a:lnTo>
                  <a:pt x="336353" y="256415"/>
                </a:lnTo>
                <a:lnTo>
                  <a:pt x="336353" y="223995"/>
                </a:lnTo>
                <a:lnTo>
                  <a:pt x="401264" y="223995"/>
                </a:lnTo>
                <a:lnTo>
                  <a:pt x="401264" y="250521"/>
                </a:lnTo>
                <a:close/>
                <a:moveTo>
                  <a:pt x="135722" y="223995"/>
                </a:moveTo>
                <a:lnTo>
                  <a:pt x="135722" y="274099"/>
                </a:lnTo>
                <a:lnTo>
                  <a:pt x="70811" y="279994"/>
                </a:lnTo>
                <a:lnTo>
                  <a:pt x="70811" y="223995"/>
                </a:lnTo>
                <a:lnTo>
                  <a:pt x="135722" y="223995"/>
                </a:lnTo>
                <a:close/>
                <a:moveTo>
                  <a:pt x="135722" y="200417"/>
                </a:moveTo>
                <a:lnTo>
                  <a:pt x="70811" y="200417"/>
                </a:lnTo>
                <a:lnTo>
                  <a:pt x="70811" y="159154"/>
                </a:lnTo>
                <a:lnTo>
                  <a:pt x="135722" y="159154"/>
                </a:lnTo>
                <a:lnTo>
                  <a:pt x="135722" y="200417"/>
                </a:lnTo>
                <a:close/>
                <a:moveTo>
                  <a:pt x="224236" y="200417"/>
                </a:moveTo>
                <a:lnTo>
                  <a:pt x="159325" y="200417"/>
                </a:lnTo>
                <a:lnTo>
                  <a:pt x="159325" y="159154"/>
                </a:lnTo>
                <a:lnTo>
                  <a:pt x="224236" y="159154"/>
                </a:lnTo>
                <a:lnTo>
                  <a:pt x="224236" y="200417"/>
                </a:lnTo>
                <a:close/>
                <a:moveTo>
                  <a:pt x="247839" y="200417"/>
                </a:moveTo>
                <a:lnTo>
                  <a:pt x="247839" y="159154"/>
                </a:lnTo>
                <a:lnTo>
                  <a:pt x="312750" y="159154"/>
                </a:lnTo>
                <a:lnTo>
                  <a:pt x="312750" y="200417"/>
                </a:lnTo>
                <a:lnTo>
                  <a:pt x="247839" y="200417"/>
                </a:lnTo>
                <a:close/>
                <a:moveTo>
                  <a:pt x="224236" y="266436"/>
                </a:moveTo>
                <a:lnTo>
                  <a:pt x="159325" y="272331"/>
                </a:lnTo>
                <a:lnTo>
                  <a:pt x="159325" y="223995"/>
                </a:lnTo>
                <a:lnTo>
                  <a:pt x="224236" y="223995"/>
                </a:lnTo>
                <a:lnTo>
                  <a:pt x="224236" y="266436"/>
                </a:lnTo>
                <a:close/>
                <a:moveTo>
                  <a:pt x="247839" y="223995"/>
                </a:moveTo>
                <a:lnTo>
                  <a:pt x="312750" y="223995"/>
                </a:lnTo>
                <a:lnTo>
                  <a:pt x="312750" y="258184"/>
                </a:lnTo>
                <a:lnTo>
                  <a:pt x="247839" y="264078"/>
                </a:lnTo>
                <a:lnTo>
                  <a:pt x="247839" y="223995"/>
                </a:lnTo>
                <a:close/>
                <a:moveTo>
                  <a:pt x="436669" y="282941"/>
                </a:moveTo>
                <a:lnTo>
                  <a:pt x="436669" y="58946"/>
                </a:lnTo>
                <a:lnTo>
                  <a:pt x="70811" y="58946"/>
                </a:lnTo>
                <a:lnTo>
                  <a:pt x="70811" y="53051"/>
                </a:lnTo>
                <a:cubicBezTo>
                  <a:pt x="70811" y="23578"/>
                  <a:pt x="47208" y="0"/>
                  <a:pt x="17703" y="0"/>
                </a:cubicBezTo>
                <a:cubicBezTo>
                  <a:pt x="7671" y="0"/>
                  <a:pt x="0" y="7663"/>
                  <a:pt x="0" y="17684"/>
                </a:cubicBezTo>
                <a:cubicBezTo>
                  <a:pt x="0" y="27705"/>
                  <a:pt x="7671" y="35368"/>
                  <a:pt x="17703" y="35368"/>
                </a:cubicBezTo>
                <a:cubicBezTo>
                  <a:pt x="27734" y="35368"/>
                  <a:pt x="35406" y="43031"/>
                  <a:pt x="35406" y="53051"/>
                </a:cubicBezTo>
                <a:lnTo>
                  <a:pt x="35406" y="347782"/>
                </a:lnTo>
                <a:cubicBezTo>
                  <a:pt x="35406" y="377255"/>
                  <a:pt x="59009" y="400833"/>
                  <a:pt x="88514" y="400833"/>
                </a:cubicBezTo>
                <a:lnTo>
                  <a:pt x="106217" y="400833"/>
                </a:lnTo>
                <a:lnTo>
                  <a:pt x="365858" y="400833"/>
                </a:lnTo>
                <a:lnTo>
                  <a:pt x="418967" y="400833"/>
                </a:lnTo>
                <a:cubicBezTo>
                  <a:pt x="428998" y="400833"/>
                  <a:pt x="436669" y="393170"/>
                  <a:pt x="436669" y="383149"/>
                </a:cubicBezTo>
                <a:cubicBezTo>
                  <a:pt x="436669" y="373128"/>
                  <a:pt x="428998" y="365465"/>
                  <a:pt x="418967" y="365465"/>
                </a:cubicBezTo>
                <a:lnTo>
                  <a:pt x="88514" y="365465"/>
                </a:lnTo>
                <a:cubicBezTo>
                  <a:pt x="78482" y="365465"/>
                  <a:pt x="70811" y="357802"/>
                  <a:pt x="70811" y="347782"/>
                </a:cubicBezTo>
                <a:lnTo>
                  <a:pt x="70811" y="315361"/>
                </a:lnTo>
                <a:lnTo>
                  <a:pt x="436669" y="282941"/>
                </a:lnTo>
                <a:close/>
              </a:path>
            </a:pathLst>
          </a:custGeom>
          <a:solidFill>
            <a:schemeClr val="bg1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4B884FE-4F0C-038A-ACFC-7703BF2F8CDC}"/>
              </a:ext>
            </a:extLst>
          </p:cNvPr>
          <p:cNvSpPr/>
          <p:nvPr/>
        </p:nvSpPr>
        <p:spPr>
          <a:xfrm>
            <a:off x="4852190" y="1589658"/>
            <a:ext cx="70811" cy="70735"/>
          </a:xfrm>
          <a:custGeom>
            <a:avLst/>
            <a:gdLst>
              <a:gd name="connsiteX0" fmla="*/ 70811 w 70811"/>
              <a:gd name="connsiteY0" fmla="*/ 35368 h 70735"/>
              <a:gd name="connsiteX1" fmla="*/ 35406 w 70811"/>
              <a:gd name="connsiteY1" fmla="*/ 70735 h 70735"/>
              <a:gd name="connsiteX2" fmla="*/ 0 w 70811"/>
              <a:gd name="connsiteY2" fmla="*/ 35368 h 70735"/>
              <a:gd name="connsiteX3" fmla="*/ 35406 w 70811"/>
              <a:gd name="connsiteY3" fmla="*/ 0 h 70735"/>
              <a:gd name="connsiteX4" fmla="*/ 70811 w 70811"/>
              <a:gd name="connsiteY4" fmla="*/ 35368 h 7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11" h="70735">
                <a:moveTo>
                  <a:pt x="70811" y="35368"/>
                </a:moveTo>
                <a:cubicBezTo>
                  <a:pt x="70811" y="54901"/>
                  <a:pt x="54960" y="70735"/>
                  <a:pt x="35406" y="70735"/>
                </a:cubicBezTo>
                <a:cubicBezTo>
                  <a:pt x="15852" y="70735"/>
                  <a:pt x="0" y="54901"/>
                  <a:pt x="0" y="35368"/>
                </a:cubicBezTo>
                <a:cubicBezTo>
                  <a:pt x="0" y="15835"/>
                  <a:pt x="15852" y="0"/>
                  <a:pt x="35406" y="0"/>
                </a:cubicBezTo>
                <a:cubicBezTo>
                  <a:pt x="54960" y="0"/>
                  <a:pt x="70811" y="15835"/>
                  <a:pt x="70811" y="35368"/>
                </a:cubicBezTo>
                <a:close/>
              </a:path>
            </a:pathLst>
          </a:custGeom>
          <a:solidFill>
            <a:srgbClr val="000000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BC6241D-8326-6711-3E27-DD46B2D8E81D}"/>
              </a:ext>
            </a:extLst>
          </p:cNvPr>
          <p:cNvSpPr/>
          <p:nvPr/>
        </p:nvSpPr>
        <p:spPr>
          <a:xfrm>
            <a:off x="5111832" y="1589658"/>
            <a:ext cx="70811" cy="70735"/>
          </a:xfrm>
          <a:custGeom>
            <a:avLst/>
            <a:gdLst>
              <a:gd name="connsiteX0" fmla="*/ 70811 w 70811"/>
              <a:gd name="connsiteY0" fmla="*/ 35368 h 70735"/>
              <a:gd name="connsiteX1" fmla="*/ 35406 w 70811"/>
              <a:gd name="connsiteY1" fmla="*/ 70735 h 70735"/>
              <a:gd name="connsiteX2" fmla="*/ 0 w 70811"/>
              <a:gd name="connsiteY2" fmla="*/ 35368 h 70735"/>
              <a:gd name="connsiteX3" fmla="*/ 35406 w 70811"/>
              <a:gd name="connsiteY3" fmla="*/ 0 h 70735"/>
              <a:gd name="connsiteX4" fmla="*/ 70811 w 70811"/>
              <a:gd name="connsiteY4" fmla="*/ 35368 h 7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11" h="70735">
                <a:moveTo>
                  <a:pt x="70811" y="35368"/>
                </a:moveTo>
                <a:cubicBezTo>
                  <a:pt x="70811" y="54901"/>
                  <a:pt x="54960" y="70735"/>
                  <a:pt x="35406" y="70735"/>
                </a:cubicBezTo>
                <a:cubicBezTo>
                  <a:pt x="15852" y="70735"/>
                  <a:pt x="0" y="54901"/>
                  <a:pt x="0" y="35368"/>
                </a:cubicBezTo>
                <a:cubicBezTo>
                  <a:pt x="0" y="15835"/>
                  <a:pt x="15852" y="0"/>
                  <a:pt x="35406" y="0"/>
                </a:cubicBezTo>
                <a:cubicBezTo>
                  <a:pt x="54960" y="0"/>
                  <a:pt x="70811" y="15835"/>
                  <a:pt x="70811" y="35368"/>
                </a:cubicBezTo>
                <a:close/>
              </a:path>
            </a:pathLst>
          </a:custGeom>
          <a:solidFill>
            <a:srgbClr val="000000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6" name="Picture Placeholder 32" descr="Coins">
            <a:extLst>
              <a:ext uri="{FF2B5EF4-FFF2-40B4-BE49-F238E27FC236}">
                <a16:creationId xmlns:a16="http://schemas.microsoft.com/office/drawing/2014/main" id="{E606AB68-20E1-DA10-2626-DA4DFDD5A380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61" r="2661"/>
          <a:stretch>
            <a:fillRect/>
          </a:stretch>
        </p:blipFill>
        <p:spPr>
          <a:xfrm>
            <a:off x="4724400" y="3105150"/>
            <a:ext cx="536575" cy="566738"/>
          </a:xfrm>
        </p:spPr>
      </p:pic>
      <p:pic>
        <p:nvPicPr>
          <p:cNvPr id="42" name="Picture Placeholder 41" descr="Playbook">
            <a:extLst>
              <a:ext uri="{FF2B5EF4-FFF2-40B4-BE49-F238E27FC236}">
                <a16:creationId xmlns:a16="http://schemas.microsoft.com/office/drawing/2014/main" id="{C97AA4A5-7E13-9359-D8E1-AC0F7701F50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28" r="25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35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1600" dirty="0"/>
              <a:t>Primary</a:t>
            </a:r>
            <a:r>
              <a:rPr lang="en-US" sz="1800" dirty="0"/>
              <a:t> </a:t>
            </a:r>
            <a:r>
              <a:rPr lang="en-US" sz="1600" dirty="0"/>
              <a:t>Goal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600" dirty="0"/>
              <a:t>Results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1600" dirty="0"/>
              <a:t>Recommendations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altLang="zh-CN" dirty="0" err="1"/>
              <a:t>AtliQ</a:t>
            </a:r>
            <a:r>
              <a:rPr lang="en-US" altLang="zh-CN" dirty="0"/>
              <a:t> Mart Promotion Analysis </a:t>
            </a:r>
            <a:endParaRPr lang="en-US" noProof="0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89BB8438-996D-8C41-F03D-0917819B3123}"/>
              </a:ext>
            </a:extLst>
          </p:cNvPr>
          <p:cNvSpPr/>
          <p:nvPr/>
        </p:nvSpPr>
        <p:spPr>
          <a:xfrm rot="16200000" flipV="1">
            <a:off x="6164536" y="4149056"/>
            <a:ext cx="2178357" cy="1959375"/>
          </a:xfrm>
          <a:prstGeom prst="hexagon">
            <a:avLst>
              <a:gd name="adj" fmla="val 27912"/>
              <a:gd name="vf" fmla="val 11547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60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09" y="1097145"/>
            <a:ext cx="3837872" cy="994172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61333" y="2458694"/>
            <a:ext cx="3195135" cy="2433667"/>
          </a:xfrm>
        </p:spPr>
        <p:txBody>
          <a:bodyPr/>
          <a:lstStyle/>
          <a:p>
            <a:r>
              <a:rPr lang="en-US" sz="1400" dirty="0" err="1"/>
              <a:t>AtliQ</a:t>
            </a:r>
            <a:r>
              <a:rPr lang="en-US" sz="1400" dirty="0"/>
              <a:t> Mart is a retail giant with over 50 supermarkets in the southern region of India. All their 50 stores ran a massive promotion during the Diwali 2023 and Sankranti 2024 (festive time in India) on their </a:t>
            </a:r>
            <a:r>
              <a:rPr lang="en-US" sz="1400" dirty="0" err="1"/>
              <a:t>AtliQ</a:t>
            </a:r>
            <a:r>
              <a:rPr lang="en-US" sz="1400" dirty="0"/>
              <a:t> branded products. Now the sales director wants to understand which promotions did well and which did not so that they can make informed decisions for their next promotional period. </a:t>
            </a:r>
          </a:p>
          <a:p>
            <a:endParaRPr lang="en-US" sz="140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1098580" y="6309584"/>
            <a:ext cx="3086100" cy="273844"/>
          </a:xfrm>
        </p:spPr>
        <p:txBody>
          <a:bodyPr/>
          <a:lstStyle/>
          <a:p>
            <a:r>
              <a:rPr lang="en-US" altLang="zh-CN" dirty="0" err="1"/>
              <a:t>AtliQ</a:t>
            </a:r>
            <a:r>
              <a:rPr lang="en-US" altLang="zh-CN" dirty="0"/>
              <a:t> Mart Promotion Analysis </a:t>
            </a:r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5832752" y="857250"/>
            <a:ext cx="4835249" cy="5143500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62616" y="1090937"/>
            <a:ext cx="1422706" cy="162870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kern="0" dirty="0">
              <a:solidFill>
                <a:srgbClr val="F7D952"/>
              </a:solidFill>
              <a:latin typeface="Posterama Text SemiBold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9919627" y="5518999"/>
            <a:ext cx="343944" cy="273844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47FEACEE-25B4-4A2D-B147-27296E36371D}" type="slidenum">
              <a:rPr lang="en-US" altLang="zh-CN" sz="900">
                <a:solidFill>
                  <a:schemeClr val="bg1"/>
                </a:solidFill>
              </a:rPr>
              <a:pPr defTabSz="685800">
                <a:defRPr/>
              </a:pPr>
              <a:t>3</a:t>
            </a:fld>
            <a:endParaRPr lang="en-US" altLang="zh-C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32267" y="2634793"/>
            <a:ext cx="1944547" cy="1539432"/>
          </a:xfrm>
        </p:spPr>
        <p:txBody>
          <a:bodyPr anchor="t"/>
          <a:lstStyle/>
          <a:p>
            <a:r>
              <a:rPr lang="en-US" dirty="0"/>
              <a:t>To </a:t>
            </a:r>
          </a:p>
          <a:p>
            <a:r>
              <a:rPr lang="en-US" dirty="0"/>
              <a:t>understand </a:t>
            </a:r>
          </a:p>
          <a:p>
            <a:r>
              <a:rPr lang="en-US" dirty="0"/>
              <a:t>Which Promotion</a:t>
            </a:r>
          </a:p>
          <a:p>
            <a:r>
              <a:rPr lang="en-US" dirty="0"/>
              <a:t> did well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0FA3E2-9898-3741-652F-05F08FEEEE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EB7DD34-A9C4-77AB-625F-BB0160C664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IN" dirty="0"/>
              <a:t>From </a:t>
            </a:r>
            <a:r>
              <a:rPr lang="en-IN" dirty="0" err="1"/>
              <a:t>Codebasics</a:t>
            </a:r>
            <a:r>
              <a:rPr lang="en-IN" dirty="0"/>
              <a:t> website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76F987F-0775-63D1-6EC6-A449DC1D5A1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IN" dirty="0"/>
              <a:t>Data Exploration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4F0A3F5-4026-2C4C-B226-1A17CD11D95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IN" dirty="0"/>
              <a:t>Using MS SQL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30D411-3690-068B-9DEE-40F661F3CE4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IN" dirty="0"/>
              <a:t>Data Cleaning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A9C63C0-4100-780B-E42B-F7905FCCE60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IN" dirty="0"/>
              <a:t>Using MS SQL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16D5DBE-ED16-9D08-A8ED-367EE62D711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FC47D500-C6AA-7294-6376-828F8008AFD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IN" dirty="0"/>
              <a:t>Using Power BI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005449-E1F8-1141-670F-993950D0719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IN" dirty="0"/>
              <a:t>Presentation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15F2951-074D-4646-5C53-297F94E6B52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IN" dirty="0"/>
              <a:t>Using MS </a:t>
            </a:r>
            <a:r>
              <a:rPr lang="en-IN" dirty="0" err="1"/>
              <a:t>Powerpoint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47A115-9366-78A7-3E98-C823F1CB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49036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5F8D9-225C-8A04-2F37-809643F30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520E33E2-DCFE-EBF4-0839-1C62CFAA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Adhoc</a:t>
            </a:r>
            <a:r>
              <a:rPr lang="en-US" dirty="0"/>
              <a:t> requests and execution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0A5D9EC-BDB8-5CC7-00D9-DC6E272E39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515561" y="2852956"/>
            <a:ext cx="1177959" cy="1103106"/>
          </a:xfrm>
        </p:spPr>
        <p:txBody>
          <a:bodyPr anchor="b"/>
          <a:lstStyle/>
          <a:p>
            <a:r>
              <a:rPr lang="en-US" dirty="0"/>
              <a:t>Use of MSSQL 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F2E62C7D-8784-751B-DAD1-48303EC23053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27460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List of products with base price &gt;500 and </a:t>
            </a:r>
            <a:r>
              <a:rPr lang="en-US" sz="2400" dirty="0" err="1"/>
              <a:t>promo_type</a:t>
            </a:r>
            <a:r>
              <a:rPr lang="en-US" sz="2400" dirty="0"/>
              <a:t> - BOGOF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D930A9D-151A-FA51-E69D-1841A049CA2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9919627" y="5518999"/>
            <a:ext cx="343944" cy="273844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47FEACEE-25B4-4A2D-B147-27296E36371D}" type="slidenum">
              <a:rPr lang="en-US" altLang="zh-CN" sz="900">
                <a:solidFill>
                  <a:schemeClr val="bg1"/>
                </a:solidFill>
              </a:rPr>
              <a:pPr defTabSz="685800">
                <a:defRPr/>
              </a:pPr>
              <a:t>7</a:t>
            </a:fld>
            <a:endParaRPr lang="en-US" altLang="zh-CN" sz="9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781B8-FF8E-90BB-FC48-BF05168E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3" y="1622510"/>
            <a:ext cx="4992116" cy="1727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425CA-8A03-9AFA-5B05-59EE03E6A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3700390"/>
            <a:ext cx="4992116" cy="1727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099A37-F3DE-CDE5-0A00-96D6F416200F}"/>
              </a:ext>
            </a:extLst>
          </p:cNvPr>
          <p:cNvSpPr txBox="1"/>
          <p:nvPr/>
        </p:nvSpPr>
        <p:spPr>
          <a:xfrm>
            <a:off x="6193974" y="2067900"/>
            <a:ext cx="3167743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Consolas" panose="020B0609020204030204" pitchFamily="49" charset="0"/>
              </a:rPr>
              <a:t>use Resumechallenge9;  - To use the desired database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  <a:latin typeface="Consolas" panose="020B0609020204030204" pitchFamily="49" charset="0"/>
              <a:ea typeface="微软雅黑"/>
              <a:cs typeface="Posterama" panose="020B0504020200020000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1400" dirty="0">
                <a:solidFill>
                  <a:schemeClr val="bg1"/>
                </a:solidFill>
                <a:latin typeface="Consolas" panose="020B0609020204030204" pitchFamily="49" charset="0"/>
              </a:rPr>
              <a:t>select distinct – To get the unique values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  <a:latin typeface="Consolas" panose="020B0609020204030204" pitchFamily="49" charset="0"/>
              <a:ea typeface="微软雅黑"/>
              <a:cs typeface="Posterama" panose="020B0504020200020000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Consolas" panose="020B0609020204030204" pitchFamily="49" charset="0"/>
              </a:rPr>
              <a:t>from </a:t>
            </a:r>
            <a:r>
              <a:rPr lang="en-IN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dbo.fact_events</a:t>
            </a:r>
            <a:r>
              <a:rPr lang="en-IN" sz="1400" dirty="0">
                <a:solidFill>
                  <a:schemeClr val="bg1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 – The data needs to been extracted from the mentioned table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  <a:latin typeface="Consolas" panose="020B0609020204030204" pitchFamily="49" charset="0"/>
              <a:ea typeface="微软雅黑"/>
              <a:cs typeface="Posterama" panose="020B0504020200020000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where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dbo.fact_events.promo_type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='BOGOF' and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dbo.fact_events.base_price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&gt;500;</a:t>
            </a:r>
            <a:r>
              <a:rPr lang="en-IN" sz="1400" dirty="0">
                <a:solidFill>
                  <a:schemeClr val="bg1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  - Condition</a:t>
            </a:r>
            <a:endParaRPr lang="en-IN" sz="14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FD60-6998-8C59-C870-22A0A271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C58A621-AB14-941B-E3AC-529B8E7F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List of no. of stores in each city in descending order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FDBC4FBB-7CAC-E8E7-513A-9B56F19ABD24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89CD9-C820-695C-84C6-FF235F87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4" y="1622510"/>
            <a:ext cx="4742627" cy="1629472"/>
          </a:xfrm>
          <a:prstGeom prst="rect">
            <a:avLst/>
          </a:pr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AD9FE8-26AE-22DD-6818-7DA798D0969D}"/>
              </a:ext>
            </a:extLst>
          </p:cNvPr>
          <p:cNvSpPr txBox="1">
            <a:spLocks/>
          </p:cNvSpPr>
          <p:nvPr/>
        </p:nvSpPr>
        <p:spPr>
          <a:xfrm>
            <a:off x="9919627" y="5518999"/>
            <a:ext cx="343944" cy="273844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47FEACEE-25B4-4A2D-B147-27296E36371D}" type="slidenum">
              <a:rPr lang="en-US" altLang="zh-CN" sz="900">
                <a:solidFill>
                  <a:schemeClr val="bg1"/>
                </a:solidFill>
              </a:rPr>
              <a:pPr defTabSz="685800">
                <a:defRPr/>
              </a:pPr>
              <a:t>8</a:t>
            </a:fld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36B6-AE68-F7A6-102E-61D933576DC4}"/>
              </a:ext>
            </a:extLst>
          </p:cNvPr>
          <p:cNvSpPr txBox="1"/>
          <p:nvPr/>
        </p:nvSpPr>
        <p:spPr>
          <a:xfrm>
            <a:off x="6096000" y="1622510"/>
            <a:ext cx="3167743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endParaRPr lang="en-IN" sz="1400" dirty="0">
              <a:solidFill>
                <a:schemeClr val="bg1"/>
              </a:solidFill>
              <a:latin typeface="Consolas" panose="020B0609020204030204" pitchFamily="49" charset="0"/>
              <a:ea typeface="微软雅黑"/>
              <a:cs typeface="Posterama" panose="020B0504020200020000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1400" dirty="0">
                <a:solidFill>
                  <a:schemeClr val="bg1"/>
                </a:solidFill>
                <a:latin typeface="Consolas" panose="020B0609020204030204" pitchFamily="49" charset="0"/>
              </a:rPr>
              <a:t>select – To get the values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  <a:latin typeface="Consolas" panose="020B0609020204030204" pitchFamily="49" charset="0"/>
              <a:ea typeface="微软雅黑"/>
              <a:cs typeface="Posterama" panose="020B0504020200020000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Consolas" panose="020B0609020204030204" pitchFamily="49" charset="0"/>
              </a:rPr>
              <a:t>Count (*) – To count number of stores</a:t>
            </a:r>
            <a:endParaRPr lang="en-IN" sz="1400" dirty="0">
              <a:solidFill>
                <a:schemeClr val="bg1"/>
              </a:solidFill>
              <a:latin typeface="Consolas" panose="020B0609020204030204" pitchFamily="49" charset="0"/>
              <a:ea typeface="微软雅黑"/>
              <a:cs typeface="Posterama" panose="020B0504020200020000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  <a:latin typeface="Consolas" panose="020B0609020204030204" pitchFamily="49" charset="0"/>
              <a:ea typeface="微软雅黑"/>
              <a:cs typeface="Posterama" panose="020B0504020200020000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Consolas" panose="020B0609020204030204" pitchFamily="49" charset="0"/>
              </a:rPr>
              <a:t>Group By – To get the results grouped by column city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  <a:latin typeface="Consolas" panose="020B0609020204030204" pitchFamily="49" charset="0"/>
              <a:ea typeface="微软雅黑"/>
              <a:cs typeface="Posterama" panose="020B0504020200020000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Order By – To sort the results in specific order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bg1"/>
              </a:solidFill>
              <a:latin typeface="Consolas" panose="020B0609020204030204" pitchFamily="49" charset="0"/>
              <a:ea typeface="微软雅黑"/>
              <a:cs typeface="Posterama" panose="020B0504020200020000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1400" dirty="0" err="1">
                <a:solidFill>
                  <a:schemeClr val="bg1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Desc</a:t>
            </a:r>
            <a:r>
              <a:rPr lang="en-IN" sz="1400" dirty="0">
                <a:solidFill>
                  <a:schemeClr val="bg1"/>
                </a:solidFill>
                <a:latin typeface="Consolas" panose="020B0609020204030204" pitchFamily="49" charset="0"/>
                <a:ea typeface="微软雅黑"/>
                <a:cs typeface="Posterama" panose="020B0504020200020000" pitchFamily="34" charset="0"/>
              </a:rPr>
              <a:t> – To sort the results in descending order</a:t>
            </a:r>
            <a:endParaRPr lang="en-IN" sz="14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AB2A8-CEE9-5E13-8EB8-CBF266B16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9" y="3615468"/>
            <a:ext cx="4392090" cy="21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6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1DA03-FF72-C998-7B60-A9D192894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14">
            <a:extLst>
              <a:ext uri="{FF2B5EF4-FFF2-40B4-BE49-F238E27FC236}">
                <a16:creationId xmlns:a16="http://schemas.microsoft.com/office/drawing/2014/main" id="{50389925-9EA6-DFB1-761D-6DAE5A4B10A5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F5DB50-B552-8BBC-0793-78A2F8EB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639293"/>
            <a:ext cx="7844398" cy="41389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E930F85-9142-B6F2-8BA2-4298594A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Revenue before and after promotion for both campaigns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654F2872-BC4F-AB3B-EA9B-0A50DB154F4F}"/>
              </a:ext>
            </a:extLst>
          </p:cNvPr>
          <p:cNvSpPr txBox="1">
            <a:spLocks/>
          </p:cNvSpPr>
          <p:nvPr/>
        </p:nvSpPr>
        <p:spPr>
          <a:xfrm>
            <a:off x="9919627" y="5518999"/>
            <a:ext cx="343944" cy="273844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47FEACEE-25B4-4A2D-B147-27296E36371D}" type="slidenum">
              <a:rPr lang="en-US" altLang="zh-CN" sz="900">
                <a:solidFill>
                  <a:schemeClr val="bg1"/>
                </a:solidFill>
              </a:rPr>
              <a:pPr defTabSz="685800">
                <a:defRPr/>
              </a:pPr>
              <a:t>9</a:t>
            </a:fld>
            <a:endParaRPr lang="en-US" altLang="zh-CN" sz="9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FC9E3F-F78F-223D-4E76-8C89FF613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028" y="1639291"/>
            <a:ext cx="3922199" cy="8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519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863</TotalTime>
  <Words>686</Words>
  <Application>Microsoft Office PowerPoint</Application>
  <PresentationFormat>Widescreen</PresentationFormat>
  <Paragraphs>122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等线</vt:lpstr>
      <vt:lpstr>Abadi</vt:lpstr>
      <vt:lpstr>Arial</vt:lpstr>
      <vt:lpstr>Calibri</vt:lpstr>
      <vt:lpstr>Consolas</vt:lpstr>
      <vt:lpstr>Posterama</vt:lpstr>
      <vt:lpstr>Posterama Text Black</vt:lpstr>
      <vt:lpstr>Posterama Text SemiBold</vt:lpstr>
      <vt:lpstr>Custom</vt:lpstr>
      <vt:lpstr>AtliQ Mart Promotion Analysis </vt:lpstr>
      <vt:lpstr>Agenda</vt:lpstr>
      <vt:lpstr>Introduction</vt:lpstr>
      <vt:lpstr>Primary Goal</vt:lpstr>
      <vt:lpstr>Methodology</vt:lpstr>
      <vt:lpstr>Adhoc requests and execution</vt:lpstr>
      <vt:lpstr>List of products with base price &gt;500 and promo_type - BOGOF</vt:lpstr>
      <vt:lpstr>List of no. of stores in each city in descending order</vt:lpstr>
      <vt:lpstr>Revenue before and after promotion for both campaigns</vt:lpstr>
      <vt:lpstr>ISU% for each category for Diwali Campaign</vt:lpstr>
      <vt:lpstr>Top 5 products by IR%</vt:lpstr>
      <vt:lpstr>Results </vt:lpstr>
      <vt:lpstr>Overview</vt:lpstr>
      <vt:lpstr>Store Performance</vt:lpstr>
      <vt:lpstr>Promotion performance</vt:lpstr>
      <vt:lpstr>Product performance</vt:lpstr>
      <vt:lpstr>Discussion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AtliQ Mart Promotion Analysis</dc:title>
  <dc:creator>jitendra patil</dc:creator>
  <cp:lastModifiedBy>jitendra patil</cp:lastModifiedBy>
  <cp:revision>12</cp:revision>
  <dcterms:created xsi:type="dcterms:W3CDTF">2024-02-14T11:43:05Z</dcterms:created>
  <dcterms:modified xsi:type="dcterms:W3CDTF">2024-03-04T11:10:38Z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